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65" r:id="rId3"/>
    <p:sldId id="313" r:id="rId4"/>
    <p:sldId id="314" r:id="rId5"/>
    <p:sldId id="311" r:id="rId6"/>
    <p:sldId id="312" r:id="rId7"/>
    <p:sldId id="315" r:id="rId8"/>
    <p:sldId id="262" r:id="rId9"/>
    <p:sldId id="310" r:id="rId10"/>
    <p:sldId id="267" r:id="rId11"/>
  </p:sldIdLst>
  <p:sldSz cx="9144000" cy="6858000" type="screen4x3"/>
  <p:notesSz cx="6881813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C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3" autoAdjust="0"/>
    <p:restoredTop sz="94737" autoAdjust="0"/>
  </p:normalViewPr>
  <p:slideViewPr>
    <p:cSldViewPr>
      <p:cViewPr varScale="1">
        <p:scale>
          <a:sx n="73" d="100"/>
          <a:sy n="73" d="100"/>
        </p:scale>
        <p:origin x="1088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ABF7F3-42EE-4874-9CB8-DCC37AEF4E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0344096"/>
      </p:ext>
    </p:extLst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8DE91A-22A0-4AAD-AE74-E572141478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7711514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9BC8C9-A5B8-4099-9723-E3FFFE4C1E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6889219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E3293A-D21F-4218-B0BA-3B87FCC9AE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8397788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8C8E2E-6E57-425A-B80E-00EA7B9212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0257752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D27F32-CFB1-4949-869D-CB1B7473BA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4120360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5B2D1A-D26B-4335-B8C8-6519095485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4660284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9B46B0-203B-41F6-A371-088B047452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8014201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18D1E9-9F43-4B03-A103-C9C8244B25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0637657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72EB6D-6D4F-4736-BF86-D7C2877B29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5862938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B53789-D68A-4DDB-9669-382ED6386B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5985175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FAA0713-7261-4025-849A-E7EE2B39D2E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ransition>
    <p:random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robert_mckellip@chino.k12.ca.us" TargetMode="External"/><Relationship Id="rId2" Type="http://schemas.openxmlformats.org/officeDocument/2006/relationships/hyperlink" Target="http://www.chino.k12.ca.us/Domain/1204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828800"/>
            <a:ext cx="9144000" cy="1143000"/>
          </a:xfrm>
        </p:spPr>
        <p:txBody>
          <a:bodyPr/>
          <a:lstStyle/>
          <a:p>
            <a:r>
              <a:rPr lang="en-US" altLang="en-US" sz="5000" dirty="0">
                <a:latin typeface="Comic Sans MS" pitchFamily="66" charset="0"/>
              </a:rPr>
              <a:t>Welcome to 4th Grade </a:t>
            </a:r>
            <a:br>
              <a:rPr lang="en-US" altLang="en-US" sz="5000" dirty="0">
                <a:latin typeface="Comic Sans MS" pitchFamily="66" charset="0"/>
              </a:rPr>
            </a:br>
            <a:r>
              <a:rPr lang="en-US" altLang="en-US" sz="5000" dirty="0">
                <a:latin typeface="Comic Sans MS" pitchFamily="66" charset="0"/>
              </a:rPr>
              <a:t>Back to School Night at Walnut Elementary!</a:t>
            </a:r>
            <a:endParaRPr lang="en-US" altLang="en-US" sz="5400" dirty="0">
              <a:latin typeface="Comic Sans MS" pitchFamily="66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648200"/>
            <a:ext cx="6400800" cy="1447800"/>
          </a:xfrm>
        </p:spPr>
        <p:txBody>
          <a:bodyPr/>
          <a:lstStyle/>
          <a:p>
            <a:r>
              <a:rPr lang="en-US" altLang="en-US" dirty="0">
                <a:latin typeface="Comic Sans MS" pitchFamily="66" charset="0"/>
              </a:rPr>
              <a:t>Presented by:</a:t>
            </a:r>
          </a:p>
          <a:p>
            <a:r>
              <a:rPr lang="en-US" altLang="en-US" dirty="0">
                <a:latin typeface="Comic Sans MS" pitchFamily="66" charset="0"/>
              </a:rPr>
              <a:t>Mr. </a:t>
            </a:r>
            <a:r>
              <a:rPr lang="en-US" altLang="en-US" dirty="0" err="1">
                <a:latin typeface="Comic Sans MS" pitchFamily="66" charset="0"/>
              </a:rPr>
              <a:t>McKellip</a:t>
            </a:r>
            <a:endParaRPr lang="en-US" altLang="en-US" dirty="0">
              <a:latin typeface="Comic Sans MS" pitchFamily="66" charset="0"/>
            </a:endParaRPr>
          </a:p>
          <a:p>
            <a:endParaRPr lang="en-US" altLang="en-US" dirty="0">
              <a:latin typeface="Comic Sans MS" pitchFamily="66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89588"/>
            <a:ext cx="1408113" cy="1268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5888" y="0"/>
            <a:ext cx="1408112" cy="1268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08113" cy="1268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5888" y="5589588"/>
            <a:ext cx="1408112" cy="1268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667000"/>
            <a:ext cx="7772400" cy="1143000"/>
          </a:xfrm>
        </p:spPr>
        <p:txBody>
          <a:bodyPr/>
          <a:lstStyle/>
          <a:p>
            <a:r>
              <a:rPr lang="en-US" altLang="en-US" sz="5400" u="sng">
                <a:latin typeface="Comic Sans MS" pitchFamily="66" charset="0"/>
              </a:rPr>
              <a:t>Questions</a:t>
            </a: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524000"/>
            <a:ext cx="1395413" cy="1366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505200"/>
            <a:ext cx="1395413" cy="1366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838200"/>
            <a:ext cx="1395413" cy="1366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2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572000"/>
            <a:ext cx="1395413" cy="1366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3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810000"/>
            <a:ext cx="1395413" cy="1366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676400"/>
            <a:ext cx="1395413" cy="1366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7772400" cy="1143000"/>
          </a:xfrm>
        </p:spPr>
        <p:txBody>
          <a:bodyPr/>
          <a:lstStyle/>
          <a:p>
            <a:r>
              <a:rPr lang="en-US" altLang="en-US" sz="5400">
                <a:latin typeface="Comic Sans MS" pitchFamily="66" charset="0"/>
              </a:rPr>
              <a:t>Communication</a:t>
            </a:r>
            <a:r>
              <a:rPr lang="en-US" altLang="en-US">
                <a:latin typeface="Comic Sans MS" pitchFamily="66" charset="0"/>
              </a:rPr>
              <a:t>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 dirty="0">
                <a:latin typeface="Comic Sans MS" pitchFamily="66" charset="0"/>
              </a:rPr>
              <a:t>Our Class Website </a:t>
            </a:r>
            <a:r>
              <a:rPr lang="en-US" altLang="en-US" sz="2000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  <a:hlinkClick r:id="rId2"/>
              </a:rPr>
              <a:t>http://www.chino.k12.ca.us/Domain/1204</a:t>
            </a:r>
            <a:endParaRPr lang="en-US" altLang="en-US" sz="2000" dirty="0">
              <a:solidFill>
                <a:schemeClr val="accent5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endParaRPr lang="en-US" altLang="en-US" sz="2000" dirty="0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000" dirty="0">
                <a:latin typeface="Comic Sans MS" pitchFamily="66" charset="0"/>
              </a:rPr>
              <a:t>E-mail: </a:t>
            </a:r>
            <a:r>
              <a:rPr lang="en-US" altLang="en-US" sz="2000" dirty="0">
                <a:latin typeface="Comic Sans MS" pitchFamily="66" charset="0"/>
                <a:hlinkClick r:id="rId3"/>
              </a:rPr>
              <a:t>robert_mckellip@chino.k12.ca.us</a:t>
            </a:r>
            <a:endParaRPr lang="en-US" altLang="en-US" sz="2000" dirty="0">
              <a:latin typeface="Comic Sans MS" pitchFamily="66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altLang="en-US" sz="2000" dirty="0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000" dirty="0">
                <a:latin typeface="Comic Sans MS" pitchFamily="66" charset="0"/>
              </a:rPr>
              <a:t>Phone: (909) 627-9817 x3715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sz="2000" dirty="0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000" dirty="0">
                <a:latin typeface="Comic Sans MS" pitchFamily="66" charset="0"/>
              </a:rPr>
              <a:t>Appointments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>
                <a:latin typeface="Comic Sans MS" pitchFamily="66" charset="0"/>
              </a:rPr>
              <a:t>Before or After School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>
                <a:latin typeface="Comic Sans MS" pitchFamily="66" charset="0"/>
              </a:rPr>
              <a:t>Advance Notice Required by Email (best) or Phone Call</a:t>
            </a:r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00200" cy="1808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0"/>
            <a:ext cx="2209800" cy="186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8DCE0-7B14-D216-E7D2-8A434CA0C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AVID Elementary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46ECA-BAC6-2853-34AC-DD9B92A167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267200"/>
          </a:xfrm>
        </p:spPr>
        <p:txBody>
          <a:bodyPr/>
          <a:lstStyle/>
          <a:p>
            <a:r>
              <a:rPr lang="en-US" sz="6000" dirty="0">
                <a:solidFill>
                  <a:srgbClr val="00B0F0"/>
                </a:solidFill>
              </a:rPr>
              <a:t>A</a:t>
            </a:r>
            <a:r>
              <a:rPr lang="en-US" sz="6000" dirty="0"/>
              <a:t>dvancement</a:t>
            </a:r>
          </a:p>
          <a:p>
            <a:r>
              <a:rPr lang="en-US" sz="6000" dirty="0">
                <a:solidFill>
                  <a:srgbClr val="00B0F0"/>
                </a:solidFill>
              </a:rPr>
              <a:t>V</a:t>
            </a:r>
            <a:r>
              <a:rPr lang="en-US" sz="6000" dirty="0"/>
              <a:t>ia</a:t>
            </a:r>
          </a:p>
          <a:p>
            <a:r>
              <a:rPr lang="en-US" sz="6000" dirty="0">
                <a:solidFill>
                  <a:srgbClr val="00B0F0"/>
                </a:solidFill>
              </a:rPr>
              <a:t>I</a:t>
            </a:r>
            <a:r>
              <a:rPr lang="en-US" sz="6000" dirty="0"/>
              <a:t>ndividual</a:t>
            </a:r>
          </a:p>
          <a:p>
            <a:r>
              <a:rPr lang="en-US" sz="6000" dirty="0">
                <a:solidFill>
                  <a:srgbClr val="00B0F0"/>
                </a:solidFill>
              </a:rPr>
              <a:t>D</a:t>
            </a:r>
            <a:r>
              <a:rPr lang="en-US" sz="6000" dirty="0"/>
              <a:t>etermination</a:t>
            </a:r>
          </a:p>
        </p:txBody>
      </p:sp>
      <p:pic>
        <p:nvPicPr>
          <p:cNvPr id="5" name="Picture 4" descr="A notepad with writing on it&#10;&#10;Description automatically generated">
            <a:extLst>
              <a:ext uri="{FF2B5EF4-FFF2-40B4-BE49-F238E27FC236}">
                <a16:creationId xmlns:a16="http://schemas.microsoft.com/office/drawing/2014/main" id="{579F9270-4EA5-DBB9-5FB9-F77B772CD5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4999" y="1582004"/>
            <a:ext cx="3187649" cy="3980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624346"/>
      </p:ext>
    </p:extLst>
  </p:cSld>
  <p:clrMapOvr>
    <a:masterClrMapping/>
  </p:clrMapOvr>
  <p:transition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D2AC5-6BBE-5FBF-3636-9D6B8479A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AVID Focus in 4</a:t>
            </a:r>
            <a:r>
              <a:rPr lang="en-US" baseline="30000" dirty="0"/>
              <a:t>th</a:t>
            </a:r>
            <a:r>
              <a:rPr lang="en-US" dirty="0"/>
              <a:t> Grade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BEFE77-24E9-5646-EC54-4088881868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7030A0"/>
                </a:solidFill>
              </a:rPr>
              <a:t>Agenda: </a:t>
            </a:r>
            <a:r>
              <a:rPr lang="en-US" sz="4000" dirty="0"/>
              <a:t>Daily Classwork written daily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7030A0"/>
                </a:solidFill>
              </a:rPr>
              <a:t>Binders: </a:t>
            </a:r>
            <a:r>
              <a:rPr lang="en-US" sz="4000" dirty="0"/>
              <a:t>Agenda, Important Papers, School Supplies, Classwork/Homework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7030A0"/>
                </a:solidFill>
              </a:rPr>
              <a:t>Notes: </a:t>
            </a:r>
            <a:r>
              <a:rPr lang="en-US" sz="4000" dirty="0"/>
              <a:t>2-column note taking</a:t>
            </a:r>
          </a:p>
        </p:txBody>
      </p:sp>
      <p:pic>
        <p:nvPicPr>
          <p:cNvPr id="7" name="Picture 6" descr="A black binder with a white cover&#10;&#10;Description automatically generated">
            <a:extLst>
              <a:ext uri="{FF2B5EF4-FFF2-40B4-BE49-F238E27FC236}">
                <a16:creationId xmlns:a16="http://schemas.microsoft.com/office/drawing/2014/main" id="{33DA6B25-FDBB-0119-C4C2-F93AD64514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3933826"/>
            <a:ext cx="1762125" cy="1171575"/>
          </a:xfrm>
          <a:prstGeom prst="rect">
            <a:avLst/>
          </a:prstGeom>
        </p:spPr>
      </p:pic>
      <p:pic>
        <p:nvPicPr>
          <p:cNvPr id="9" name="Picture 8" descr="A close up of a notebook&#10;&#10;Description automatically generated">
            <a:extLst>
              <a:ext uri="{FF2B5EF4-FFF2-40B4-BE49-F238E27FC236}">
                <a16:creationId xmlns:a16="http://schemas.microsoft.com/office/drawing/2014/main" id="{AB17CCC5-01F6-9C90-605C-5F460BFA5D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7162"/>
            <a:ext cx="1403001" cy="909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668998"/>
      </p:ext>
    </p:extLst>
  </p:cSld>
  <p:clrMapOvr>
    <a:masterClrMapping/>
  </p:clrMapOvr>
  <p:transition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Behavior Expectations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5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will follow school rules.</a:t>
            </a:r>
          </a:p>
          <a:p>
            <a:r>
              <a:rPr lang="en-US" sz="35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will follow classroom procedures.</a:t>
            </a:r>
          </a:p>
          <a:p>
            <a:r>
              <a:rPr lang="en-US" sz="35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will show respect at all times.</a:t>
            </a:r>
          </a:p>
          <a:p>
            <a:r>
              <a:rPr lang="en-US" sz="35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will keep our hands, feet, and items to ourselves.</a:t>
            </a:r>
          </a:p>
          <a:p>
            <a:endParaRPr lang="en-US" dirty="0"/>
          </a:p>
        </p:txBody>
      </p:sp>
      <p:pic>
        <p:nvPicPr>
          <p:cNvPr id="81922" name="Picture 2" descr="C:\Users\Torque\Desktop\superstar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3893"/>
            <a:ext cx="1985963" cy="1745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8730738"/>
      </p:ext>
    </p:extLst>
  </p:cSld>
  <p:clrMapOvr>
    <a:masterClrMapping/>
  </p:clrMapOvr>
  <p:transition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95747"/>
          </a:xfrm>
        </p:spPr>
        <p:txBody>
          <a:bodyPr/>
          <a:lstStyle/>
          <a:p>
            <a:r>
              <a:rPr lang="en-US" sz="5000" dirty="0">
                <a:solidFill>
                  <a:srgbClr val="0070C0"/>
                </a:solidFill>
              </a:rPr>
              <a:t>Consequences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00B050"/>
                </a:solidFill>
              </a:rPr>
              <a:t>Expected behavior: </a:t>
            </a:r>
            <a:r>
              <a:rPr lang="en-US" sz="2200" dirty="0">
                <a:solidFill>
                  <a:srgbClr val="00B050"/>
                </a:solidFill>
              </a:rPr>
              <a:t>Pack Points, Leader of the Pack Note, Participation in all class activities, Verbal Praise, Class rewards.</a:t>
            </a:r>
          </a:p>
          <a:p>
            <a:r>
              <a:rPr lang="en-US" sz="2800" dirty="0">
                <a:solidFill>
                  <a:srgbClr val="FF0000"/>
                </a:solidFill>
              </a:rPr>
              <a:t>Poor Choices: </a:t>
            </a:r>
          </a:p>
          <a:p>
            <a:pPr marL="0" indent="0">
              <a:buNone/>
            </a:pPr>
            <a:r>
              <a:rPr lang="en-US" sz="2200" dirty="0">
                <a:solidFill>
                  <a:srgbClr val="FF0000"/>
                </a:solidFill>
              </a:rPr>
              <a:t>		1</a:t>
            </a:r>
            <a:r>
              <a:rPr lang="en-US" sz="2200" baseline="30000" dirty="0">
                <a:solidFill>
                  <a:srgbClr val="FF0000"/>
                </a:solidFill>
              </a:rPr>
              <a:t>st</a:t>
            </a:r>
            <a:r>
              <a:rPr lang="en-US" sz="2200" dirty="0">
                <a:solidFill>
                  <a:srgbClr val="FF0000"/>
                </a:solidFill>
              </a:rPr>
              <a:t> Ticket - Warning</a:t>
            </a:r>
          </a:p>
          <a:p>
            <a:pPr marL="0" indent="0">
              <a:buNone/>
            </a:pPr>
            <a:r>
              <a:rPr lang="en-US" sz="2200" dirty="0">
                <a:solidFill>
                  <a:srgbClr val="FF0000"/>
                </a:solidFill>
              </a:rPr>
              <a:t>		2</a:t>
            </a:r>
            <a:r>
              <a:rPr lang="en-US" sz="2200" baseline="30000" dirty="0">
                <a:solidFill>
                  <a:srgbClr val="FF0000"/>
                </a:solidFill>
              </a:rPr>
              <a:t>nd</a:t>
            </a:r>
            <a:r>
              <a:rPr lang="en-US" sz="2200" dirty="0">
                <a:solidFill>
                  <a:srgbClr val="FF0000"/>
                </a:solidFill>
              </a:rPr>
              <a:t> Ticket - Work in Progress Note</a:t>
            </a:r>
          </a:p>
          <a:p>
            <a:pPr marL="0" lvl="0" indent="0">
              <a:buNone/>
            </a:pPr>
            <a:r>
              <a:rPr lang="en-US" sz="2200" dirty="0">
                <a:solidFill>
                  <a:srgbClr val="FF0000"/>
                </a:solidFill>
              </a:rPr>
              <a:t>		3</a:t>
            </a:r>
            <a:r>
              <a:rPr lang="en-US" sz="2200" baseline="30000" dirty="0">
                <a:solidFill>
                  <a:srgbClr val="FF0000"/>
                </a:solidFill>
              </a:rPr>
              <a:t>rd</a:t>
            </a:r>
            <a:r>
              <a:rPr lang="en-US" sz="2200" dirty="0">
                <a:solidFill>
                  <a:srgbClr val="FF0000"/>
                </a:solidFill>
              </a:rPr>
              <a:t> Ticket -  </a:t>
            </a:r>
            <a:r>
              <a:rPr lang="en-US" sz="22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Telephone call or email home</a:t>
            </a:r>
          </a:p>
          <a:p>
            <a:pPr marL="0" lvl="0" indent="0">
              <a:buNone/>
            </a:pPr>
            <a:r>
              <a:rPr lang="en-US" sz="2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</a:t>
            </a:r>
            <a:r>
              <a:rPr lang="en-US" sz="22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4</a:t>
            </a:r>
            <a:r>
              <a:rPr lang="en-US" sz="2200" baseline="300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th</a:t>
            </a:r>
            <a:r>
              <a:rPr lang="en-US" sz="22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ticket – Office referral</a:t>
            </a:r>
          </a:p>
          <a:p>
            <a:pPr marL="0" lvl="0" indent="0" algn="ctr">
              <a:buNone/>
            </a:pPr>
            <a:r>
              <a:rPr lang="en-US" sz="2200" dirty="0">
                <a:solidFill>
                  <a:srgbClr val="FF0000"/>
                </a:solidFill>
              </a:rPr>
              <a:t>It is possible to receive an Office referral for a serious incident (physical fighting, bullying, bringing a weapon to school, etc.)</a:t>
            </a:r>
            <a:endParaRPr lang="en-US" sz="2200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82946" name="Picture 2" descr="C:\Users\Torque\Desktop\thumbs up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652947"/>
            <a:ext cx="2209800" cy="316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Torque\Desktop\thumbs up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667713"/>
            <a:ext cx="2209800" cy="316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Torque\Desktop\thumbs up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652947"/>
            <a:ext cx="2209800" cy="316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6561504"/>
      </p:ext>
    </p:extLst>
  </p:cSld>
  <p:clrMapOvr>
    <a:masterClrMapping/>
  </p:clrMapOvr>
  <p:transition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B4EF2-32A4-C8FE-D7D5-5328CC57D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Classwork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>
                <a:solidFill>
                  <a:srgbClr val="00B0F0"/>
                </a:solidFill>
                <a:sym typeface="Wingdings" panose="05000000000000000000" pitchFamily="2" charset="2"/>
              </a:rPr>
              <a:t>Homework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2FDEA3-0941-9684-559D-79FB9675BA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2672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B050"/>
                </a:solidFill>
              </a:rPr>
              <a:t>Every</a:t>
            </a:r>
            <a:r>
              <a:rPr lang="en-US" dirty="0"/>
              <a:t> lesson is started in class.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Students are </a:t>
            </a:r>
            <a:r>
              <a:rPr lang="en-US" dirty="0">
                <a:solidFill>
                  <a:srgbClr val="00B050"/>
                </a:solidFill>
              </a:rPr>
              <a:t>given time in class </a:t>
            </a:r>
            <a:r>
              <a:rPr lang="en-US" dirty="0"/>
              <a:t>to start the lesson and get help if they don’t understand something.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If students do not complete the lesson in class, it becomes </a:t>
            </a:r>
            <a:r>
              <a:rPr lang="en-US" dirty="0">
                <a:solidFill>
                  <a:srgbClr val="00B0F0"/>
                </a:solidFill>
              </a:rPr>
              <a:t>homework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 will </a:t>
            </a:r>
            <a:r>
              <a:rPr lang="en-US" dirty="0">
                <a:solidFill>
                  <a:srgbClr val="FF0000"/>
                </a:solidFill>
              </a:rPr>
              <a:t>call home </a:t>
            </a:r>
            <a:r>
              <a:rPr lang="en-US" dirty="0"/>
              <a:t>if a student misses </a:t>
            </a:r>
            <a:r>
              <a:rPr lang="en-US" dirty="0">
                <a:solidFill>
                  <a:srgbClr val="FF0000"/>
                </a:solidFill>
              </a:rPr>
              <a:t>more than 2 assignments a week!!!</a:t>
            </a:r>
          </a:p>
        </p:txBody>
      </p:sp>
      <p:pic>
        <p:nvPicPr>
          <p:cNvPr id="5" name="Picture 4" descr="A drawing of a book and a pencil&#10;&#10;Description automatically generated">
            <a:extLst>
              <a:ext uri="{FF2B5EF4-FFF2-40B4-BE49-F238E27FC236}">
                <a16:creationId xmlns:a16="http://schemas.microsoft.com/office/drawing/2014/main" id="{B5B0EC34-328E-DC81-A6A6-2A1F8F0576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1" y="219076"/>
            <a:ext cx="1219199" cy="1219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7391430"/>
      </p:ext>
    </p:extLst>
  </p:cSld>
  <p:clrMapOvr>
    <a:masterClrMapping/>
  </p:clrMapOvr>
  <p:transition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38200"/>
          </a:xfrm>
        </p:spPr>
        <p:txBody>
          <a:bodyPr/>
          <a:lstStyle/>
          <a:p>
            <a:r>
              <a:rPr lang="en-US" altLang="en-US" sz="3500" b="1" dirty="0">
                <a:solidFill>
                  <a:srgbClr val="0070C0"/>
                </a:solidFill>
                <a:latin typeface="Comic Sans MS" pitchFamily="66" charset="0"/>
              </a:rPr>
              <a:t>Tests/Projects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81546"/>
            <a:ext cx="7772400" cy="5033554"/>
          </a:xfrm>
        </p:spPr>
        <p:txBody>
          <a:bodyPr/>
          <a:lstStyle/>
          <a:p>
            <a:pPr>
              <a:lnSpc>
                <a:spcPct val="80000"/>
              </a:lnSpc>
              <a:buFontTx/>
              <a:buChar char="-"/>
            </a:pPr>
            <a:r>
              <a:rPr lang="en-US" altLang="en-US" sz="3500" dirty="0">
                <a:latin typeface="Comic Sans MS" pitchFamily="66" charset="0"/>
              </a:rPr>
              <a:t>All </a:t>
            </a:r>
            <a:r>
              <a:rPr lang="en-US" altLang="en-US" sz="3500" dirty="0">
                <a:solidFill>
                  <a:srgbClr val="00B050"/>
                </a:solidFill>
                <a:latin typeface="Comic Sans MS" pitchFamily="66" charset="0"/>
              </a:rPr>
              <a:t>concepts</a:t>
            </a:r>
            <a:r>
              <a:rPr lang="en-US" altLang="en-US" sz="3500" dirty="0">
                <a:latin typeface="Comic Sans MS" pitchFamily="66" charset="0"/>
              </a:rPr>
              <a:t> taught in class will be </a:t>
            </a:r>
            <a:r>
              <a:rPr lang="en-US" altLang="en-US" sz="3500" dirty="0">
                <a:solidFill>
                  <a:srgbClr val="00B050"/>
                </a:solidFill>
                <a:latin typeface="Comic Sans MS" pitchFamily="66" charset="0"/>
              </a:rPr>
              <a:t>tested</a:t>
            </a:r>
            <a:r>
              <a:rPr lang="en-US" altLang="en-US" sz="3500" dirty="0">
                <a:latin typeface="Comic Sans MS" pitchFamily="66" charset="0"/>
              </a:rPr>
              <a:t> or assigned as a </a:t>
            </a:r>
            <a:r>
              <a:rPr lang="en-US" altLang="en-US" sz="3500" dirty="0">
                <a:solidFill>
                  <a:srgbClr val="00B050"/>
                </a:solidFill>
                <a:latin typeface="Comic Sans MS" pitchFamily="66" charset="0"/>
              </a:rPr>
              <a:t>project</a:t>
            </a:r>
            <a:r>
              <a:rPr lang="en-US" altLang="en-US" sz="3500" dirty="0">
                <a:latin typeface="Comic Sans MS" pitchFamily="66" charset="0"/>
              </a:rPr>
              <a:t>.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US" altLang="en-US" sz="3500" dirty="0">
                <a:latin typeface="Comic Sans MS" pitchFamily="66" charset="0"/>
              </a:rPr>
              <a:t>Any </a:t>
            </a:r>
            <a:r>
              <a:rPr lang="en-US" altLang="en-US" sz="3500" dirty="0">
                <a:solidFill>
                  <a:srgbClr val="FF0000"/>
                </a:solidFill>
                <a:latin typeface="Comic Sans MS" pitchFamily="66" charset="0"/>
              </a:rPr>
              <a:t>missed tests </a:t>
            </a:r>
            <a:r>
              <a:rPr lang="en-US" altLang="en-US" sz="3500" dirty="0">
                <a:latin typeface="Comic Sans MS" pitchFamily="66" charset="0"/>
              </a:rPr>
              <a:t>will be given during class time or at recess as needed.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US" altLang="en-US" sz="3500" dirty="0">
                <a:solidFill>
                  <a:srgbClr val="00B0F0"/>
                </a:solidFill>
                <a:latin typeface="Comic Sans MS" pitchFamily="66" charset="0"/>
              </a:rPr>
              <a:t>Concepts</a:t>
            </a:r>
            <a:r>
              <a:rPr lang="en-US" altLang="en-US" sz="3500" dirty="0">
                <a:latin typeface="Comic Sans MS" pitchFamily="66" charset="0"/>
              </a:rPr>
              <a:t> may be </a:t>
            </a:r>
            <a:r>
              <a:rPr lang="en-US" altLang="en-US" sz="3500" dirty="0">
                <a:solidFill>
                  <a:srgbClr val="00B0F0"/>
                </a:solidFill>
                <a:latin typeface="Comic Sans MS" pitchFamily="66" charset="0"/>
              </a:rPr>
              <a:t>retaught</a:t>
            </a:r>
            <a:r>
              <a:rPr lang="en-US" altLang="en-US" sz="3500" dirty="0">
                <a:latin typeface="Comic Sans MS" pitchFamily="66" charset="0"/>
              </a:rPr>
              <a:t> </a:t>
            </a:r>
            <a:r>
              <a:rPr lang="en-US" altLang="en-US" sz="3500" dirty="0">
                <a:solidFill>
                  <a:srgbClr val="00B0F0"/>
                </a:solidFill>
                <a:latin typeface="Comic Sans MS" pitchFamily="66" charset="0"/>
              </a:rPr>
              <a:t>and retested</a:t>
            </a:r>
            <a:r>
              <a:rPr lang="en-US" altLang="en-US" sz="3500" dirty="0">
                <a:latin typeface="Comic Sans MS" pitchFamily="66" charset="0"/>
              </a:rPr>
              <a:t> if needed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US" altLang="en-US" sz="3500" dirty="0">
                <a:solidFill>
                  <a:srgbClr val="7030A0"/>
                </a:solidFill>
                <a:latin typeface="Comic Sans MS" pitchFamily="66" charset="0"/>
              </a:rPr>
              <a:t>Projects</a:t>
            </a:r>
            <a:r>
              <a:rPr lang="en-US" altLang="en-US" sz="3500" dirty="0">
                <a:latin typeface="Comic Sans MS" pitchFamily="66" charset="0"/>
              </a:rPr>
              <a:t> will be assigned on </a:t>
            </a:r>
            <a:r>
              <a:rPr lang="en-US" altLang="en-US" sz="3500" dirty="0">
                <a:solidFill>
                  <a:srgbClr val="7030A0"/>
                </a:solidFill>
                <a:latin typeface="Comic Sans MS" pitchFamily="66" charset="0"/>
              </a:rPr>
              <a:t>Google</a:t>
            </a:r>
            <a:r>
              <a:rPr lang="en-US" altLang="en-US" sz="3500" dirty="0">
                <a:latin typeface="Comic Sans MS" pitchFamily="66" charset="0"/>
              </a:rPr>
              <a:t> </a:t>
            </a:r>
            <a:r>
              <a:rPr lang="en-US" altLang="en-US" sz="3500" dirty="0">
                <a:solidFill>
                  <a:srgbClr val="7030A0"/>
                </a:solidFill>
                <a:latin typeface="Comic Sans MS" pitchFamily="66" charset="0"/>
              </a:rPr>
              <a:t>Classroom</a:t>
            </a:r>
            <a:r>
              <a:rPr lang="en-US" altLang="en-US" sz="3500" dirty="0">
                <a:latin typeface="Comic Sans MS" pitchFamily="66" charset="0"/>
              </a:rPr>
              <a:t> with what is expected and a due date.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en-US" altLang="en-US" sz="2200" dirty="0">
              <a:solidFill>
                <a:srgbClr val="7030A0"/>
              </a:solidFill>
              <a:latin typeface="Comic Sans MS" pitchFamily="66" charset="0"/>
            </a:endParaRPr>
          </a:p>
          <a:p>
            <a:pPr>
              <a:lnSpc>
                <a:spcPct val="80000"/>
              </a:lnSpc>
              <a:buFontTx/>
              <a:buChar char="-"/>
            </a:pPr>
            <a:endParaRPr lang="en-US" altLang="en-US" sz="2200" dirty="0">
              <a:solidFill>
                <a:srgbClr val="7030A0"/>
              </a:solidFill>
              <a:latin typeface="Comic Sans MS" pitchFamily="66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altLang="en-US" sz="2000" dirty="0">
              <a:latin typeface="Comic Sans MS" pitchFamily="66" charset="0"/>
            </a:endParaRP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60960"/>
            <a:ext cx="1428125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500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Report Card Grades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1"/>
            <a:ext cx="7772400" cy="4343400"/>
          </a:xfrm>
        </p:spPr>
        <p:txBody>
          <a:bodyPr/>
          <a:lstStyle/>
          <a:p>
            <a:pPr marL="0" indent="0">
              <a:buNone/>
            </a:pPr>
            <a:endParaRPr lang="en-US" sz="33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3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1= Beginning:  </a:t>
            </a:r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Standard Not Met</a:t>
            </a:r>
          </a:p>
          <a:p>
            <a:pPr marL="0" indent="0">
              <a:buNone/>
            </a:pPr>
            <a:r>
              <a:rPr lang="en-US" sz="33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2= Progressing:  </a:t>
            </a:r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Standard partially met</a:t>
            </a:r>
          </a:p>
          <a:p>
            <a:pPr marL="0" indent="0">
              <a:buNone/>
            </a:pPr>
            <a:r>
              <a:rPr lang="en-US" sz="33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3= Achieving:  </a:t>
            </a:r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Standard consistently met</a:t>
            </a:r>
          </a:p>
          <a:p>
            <a:pPr marL="0" indent="0">
              <a:buNone/>
            </a:pPr>
            <a:r>
              <a:rPr lang="en-US" sz="33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4= Extending:  </a:t>
            </a:r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In depth understanding of </a:t>
            </a:r>
          </a:p>
          <a:p>
            <a:pPr marL="0" indent="0">
              <a:buNone/>
            </a:pPr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         the concept</a:t>
            </a:r>
          </a:p>
          <a:p>
            <a:pPr marL="0" indent="0" algn="ctr">
              <a:buNone/>
            </a:pPr>
            <a:endParaRPr lang="en-US" sz="3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indent="-742950" algn="ctr">
              <a:buFont typeface="+mj-lt"/>
              <a:buAutoNum type="arabicPeriod"/>
            </a:pPr>
            <a:endParaRPr lang="en-US" sz="3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0898" name="Picture 2" descr="C:\Users\Torque\Desktop\book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0"/>
            <a:ext cx="1828799" cy="2992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6452965"/>
      </p:ext>
    </p:extLst>
  </p:cSld>
  <p:clrMapOvr>
    <a:masterClrMapping/>
  </p:clrMapOvr>
  <p:transition>
    <p:random/>
  </p:transition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1897</TotalTime>
  <Words>381</Words>
  <Application>Microsoft Office PowerPoint</Application>
  <PresentationFormat>On-screen Show (4:3)</PresentationFormat>
  <Paragraphs>54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Aharoni</vt:lpstr>
      <vt:lpstr>Arial</vt:lpstr>
      <vt:lpstr>Comic Sans MS</vt:lpstr>
      <vt:lpstr>Times</vt:lpstr>
      <vt:lpstr>Blank Presentation</vt:lpstr>
      <vt:lpstr>Welcome to 4th Grade  Back to School Night at Walnut Elementary!</vt:lpstr>
      <vt:lpstr>Communication:</vt:lpstr>
      <vt:lpstr>AVID Elementary</vt:lpstr>
      <vt:lpstr>AVID Focus in 4th Grade</vt:lpstr>
      <vt:lpstr>Behavior Expectations</vt:lpstr>
      <vt:lpstr>Consequences</vt:lpstr>
      <vt:lpstr>Classwork  Homework</vt:lpstr>
      <vt:lpstr>Tests/Projects</vt:lpstr>
      <vt:lpstr>Report Card Grades</vt:lpstr>
      <vt:lpstr>Questions</vt:lpstr>
    </vt:vector>
  </TitlesOfParts>
  <Company>Arlington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5th Grade Back to School Night!</dc:title>
  <dc:creator>APS APS</dc:creator>
  <cp:lastModifiedBy>McKellip, Robert</cp:lastModifiedBy>
  <cp:revision>69</cp:revision>
  <cp:lastPrinted>2005-09-21T19:24:43Z</cp:lastPrinted>
  <dcterms:created xsi:type="dcterms:W3CDTF">2005-09-19T20:24:24Z</dcterms:created>
  <dcterms:modified xsi:type="dcterms:W3CDTF">2023-08-22T21:08:33Z</dcterms:modified>
</cp:coreProperties>
</file>