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5" r:id="rId3"/>
    <p:sldId id="313" r:id="rId4"/>
    <p:sldId id="314" r:id="rId5"/>
    <p:sldId id="311" r:id="rId6"/>
    <p:sldId id="312" r:id="rId7"/>
    <p:sldId id="315" r:id="rId8"/>
    <p:sldId id="262" r:id="rId9"/>
    <p:sldId id="310" r:id="rId10"/>
    <p:sldId id="267" r:id="rId11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737" autoAdjust="0"/>
  </p:normalViewPr>
  <p:slideViewPr>
    <p:cSldViewPr>
      <p:cViewPr varScale="1">
        <p:scale>
          <a:sx n="73" d="100"/>
          <a:sy n="73" d="100"/>
        </p:scale>
        <p:origin x="108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BF7F3-42EE-4874-9CB8-DCC37AEF4E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344096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DE91A-22A0-4AAD-AE74-E572141478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71151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BC8C9-A5B8-4099-9723-E3FFFE4C1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889219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3293A-D21F-4218-B0BA-3B87FCC9AE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39778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C8E2E-6E57-425A-B80E-00EA7B921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257752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27F32-CFB1-4949-869D-CB1B7473BA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12036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B2D1A-D26B-4335-B8C8-6519095485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660284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B46B0-203B-41F6-A371-088B047452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014201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8D1E9-9F43-4B03-A103-C9C8244B25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63765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2EB6D-6D4F-4736-BF86-D7C2877B29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86293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53789-D68A-4DDB-9669-382ED6386B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8517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AA0713-7261-4025-849A-E7EE2B39D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_mckellip@chino.k12.ca.us" TargetMode="External"/><Relationship Id="rId2" Type="http://schemas.openxmlformats.org/officeDocument/2006/relationships/hyperlink" Target="http://www.chino.k12.ca.us/Domain/120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44000" cy="1143000"/>
          </a:xfrm>
        </p:spPr>
        <p:txBody>
          <a:bodyPr/>
          <a:lstStyle/>
          <a:p>
            <a:r>
              <a:rPr lang="en-US" altLang="en-US" sz="5000" dirty="0">
                <a:latin typeface="Comic Sans MS" pitchFamily="66" charset="0"/>
              </a:rPr>
              <a:t>Welcome to 4th Grade </a:t>
            </a:r>
            <a:br>
              <a:rPr lang="en-US" altLang="en-US" sz="5000" dirty="0">
                <a:latin typeface="Comic Sans MS" pitchFamily="66" charset="0"/>
              </a:rPr>
            </a:br>
            <a:r>
              <a:rPr lang="en-US" altLang="en-US" sz="5000" dirty="0">
                <a:latin typeface="Comic Sans MS" pitchFamily="66" charset="0"/>
              </a:rPr>
              <a:t>Back to School Night at Walnut Elementary!</a:t>
            </a:r>
            <a:endParaRPr lang="en-US" altLang="en-US" sz="5400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447800"/>
          </a:xfrm>
        </p:spPr>
        <p:txBody>
          <a:bodyPr/>
          <a:lstStyle/>
          <a:p>
            <a:r>
              <a:rPr lang="en-US" altLang="en-US" dirty="0">
                <a:latin typeface="Comic Sans MS" pitchFamily="66" charset="0"/>
              </a:rPr>
              <a:t>Presented by:</a:t>
            </a:r>
          </a:p>
          <a:p>
            <a:r>
              <a:rPr lang="en-US" altLang="en-US" dirty="0">
                <a:latin typeface="Comic Sans MS" pitchFamily="66" charset="0"/>
              </a:rPr>
              <a:t>Mr. </a:t>
            </a:r>
            <a:r>
              <a:rPr lang="en-US" altLang="en-US" dirty="0" err="1">
                <a:latin typeface="Comic Sans MS" pitchFamily="66" charset="0"/>
              </a:rPr>
              <a:t>McKellip</a:t>
            </a:r>
            <a:endParaRPr lang="en-US" altLang="en-US" dirty="0">
              <a:latin typeface="Comic Sans MS" pitchFamily="66" charset="0"/>
            </a:endParaRPr>
          </a:p>
          <a:p>
            <a:endParaRPr lang="en-US" altLang="en-US" dirty="0">
              <a:latin typeface="Comic Sans MS" pitchFamily="66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1408113" cy="126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0"/>
            <a:ext cx="1408112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8113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5589588"/>
            <a:ext cx="1408112" cy="126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67000"/>
            <a:ext cx="7772400" cy="1143000"/>
          </a:xfrm>
        </p:spPr>
        <p:txBody>
          <a:bodyPr/>
          <a:lstStyle/>
          <a:p>
            <a:r>
              <a:rPr lang="en-US" altLang="en-US" sz="5400" u="sng">
                <a:latin typeface="Comic Sans MS" pitchFamily="66" charset="0"/>
              </a:rPr>
              <a:t>Questions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8382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100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/>
          <a:lstStyle/>
          <a:p>
            <a:r>
              <a:rPr lang="en-US" altLang="en-US" sz="5400">
                <a:latin typeface="Comic Sans MS" pitchFamily="66" charset="0"/>
              </a:rPr>
              <a:t>Communication</a:t>
            </a:r>
            <a:r>
              <a:rPr lang="en-US" altLang="en-US">
                <a:latin typeface="Comic Sans MS" pitchFamily="66" charset="0"/>
              </a:rPr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Our Class Website </a:t>
            </a: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hlinkClick r:id="rId2"/>
              </a:rPr>
              <a:t>http://www.chino.k12.ca.us/Domain/1204</a:t>
            </a:r>
            <a:endParaRPr lang="en-US" altLang="en-US" sz="20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US" alt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E-mail: </a:t>
            </a:r>
            <a:r>
              <a:rPr lang="en-US" altLang="en-US" sz="2000" dirty="0">
                <a:latin typeface="Comic Sans MS" pitchFamily="66" charset="0"/>
                <a:hlinkClick r:id="rId3"/>
              </a:rPr>
              <a:t>robert_mckellip@chino.k12.ca.us</a:t>
            </a:r>
            <a:endParaRPr lang="en-US" altLang="en-US" sz="2000" dirty="0"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Phone: (909) 627-9817 x3715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Appointments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Before or After School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Advance Notice Required by Email (best) or Phone Call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18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DCE0-7B14-D216-E7D2-8A434CA0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AVID Elementary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46ECA-BAC6-2853-34AC-DD9B92A16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sz="6000" dirty="0">
                <a:solidFill>
                  <a:srgbClr val="00B0F0"/>
                </a:solidFill>
              </a:rPr>
              <a:t>A</a:t>
            </a:r>
            <a:r>
              <a:rPr lang="en-US" sz="6000" dirty="0"/>
              <a:t>dvancement</a:t>
            </a:r>
          </a:p>
          <a:p>
            <a:r>
              <a:rPr lang="en-US" sz="6000" dirty="0">
                <a:solidFill>
                  <a:srgbClr val="00B0F0"/>
                </a:solidFill>
              </a:rPr>
              <a:t>V</a:t>
            </a:r>
            <a:r>
              <a:rPr lang="en-US" sz="6000" dirty="0"/>
              <a:t>ia</a:t>
            </a:r>
          </a:p>
          <a:p>
            <a:r>
              <a:rPr lang="en-US" sz="6000" dirty="0">
                <a:solidFill>
                  <a:srgbClr val="00B0F0"/>
                </a:solidFill>
              </a:rPr>
              <a:t>I</a:t>
            </a:r>
            <a:r>
              <a:rPr lang="en-US" sz="6000" dirty="0"/>
              <a:t>ndividual</a:t>
            </a:r>
          </a:p>
          <a:p>
            <a:r>
              <a:rPr lang="en-US" sz="6000" dirty="0">
                <a:solidFill>
                  <a:srgbClr val="00B0F0"/>
                </a:solidFill>
              </a:rPr>
              <a:t>D</a:t>
            </a:r>
            <a:r>
              <a:rPr lang="en-US" sz="6000" dirty="0"/>
              <a:t>etermination</a:t>
            </a:r>
          </a:p>
        </p:txBody>
      </p:sp>
      <p:pic>
        <p:nvPicPr>
          <p:cNvPr id="5" name="Picture 4" descr="A notepad with writing on it&#10;&#10;Description automatically generated">
            <a:extLst>
              <a:ext uri="{FF2B5EF4-FFF2-40B4-BE49-F238E27FC236}">
                <a16:creationId xmlns:a16="http://schemas.microsoft.com/office/drawing/2014/main" id="{579F9270-4EA5-DBB9-5FB9-F77B772CD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9" y="1582004"/>
            <a:ext cx="3187649" cy="398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24346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2AC5-6BBE-5FBF-3636-9D6B8479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AVID Focus in 4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EFE77-24E9-5646-EC54-408888186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7030A0"/>
                </a:solidFill>
              </a:rPr>
              <a:t>Agenda: </a:t>
            </a:r>
            <a:r>
              <a:rPr lang="en-US" sz="4000" dirty="0"/>
              <a:t>Daily Classwork written daily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7030A0"/>
                </a:solidFill>
              </a:rPr>
              <a:t>Binders: </a:t>
            </a:r>
            <a:r>
              <a:rPr lang="en-US" sz="4000" dirty="0"/>
              <a:t>Agenda, Important Papers, School Supplies, Classwork/Homework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7030A0"/>
                </a:solidFill>
              </a:rPr>
              <a:t>Notes: </a:t>
            </a:r>
            <a:r>
              <a:rPr lang="en-US" sz="4000" dirty="0"/>
              <a:t>2-column note taking</a:t>
            </a:r>
          </a:p>
        </p:txBody>
      </p:sp>
      <p:pic>
        <p:nvPicPr>
          <p:cNvPr id="7" name="Picture 6" descr="A black binder with a white cover&#10;&#10;Description automatically generated">
            <a:extLst>
              <a:ext uri="{FF2B5EF4-FFF2-40B4-BE49-F238E27FC236}">
                <a16:creationId xmlns:a16="http://schemas.microsoft.com/office/drawing/2014/main" id="{33DA6B25-FDBB-0119-C4C2-F93AD6451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3933826"/>
            <a:ext cx="1762125" cy="1171575"/>
          </a:xfrm>
          <a:prstGeom prst="rect">
            <a:avLst/>
          </a:prstGeom>
        </p:spPr>
      </p:pic>
      <p:pic>
        <p:nvPicPr>
          <p:cNvPr id="9" name="Picture 8" descr="A close up of a notebook&#10;&#10;Description automatically generated">
            <a:extLst>
              <a:ext uri="{FF2B5EF4-FFF2-40B4-BE49-F238E27FC236}">
                <a16:creationId xmlns:a16="http://schemas.microsoft.com/office/drawing/2014/main" id="{AB17CCC5-01F6-9C90-605C-5F460BFA5D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7162"/>
            <a:ext cx="1403001" cy="90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68998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Behavior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follow school rules.</a:t>
            </a:r>
          </a:p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follow classroom procedures.</a:t>
            </a:r>
          </a:p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show respect at all times.</a:t>
            </a:r>
          </a:p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keep our hands, feet, and items to ourselves.</a:t>
            </a:r>
          </a:p>
          <a:p>
            <a:endParaRPr lang="en-US" dirty="0"/>
          </a:p>
        </p:txBody>
      </p:sp>
      <p:pic>
        <p:nvPicPr>
          <p:cNvPr id="81922" name="Picture 2" descr="C:\Users\Torque\Desktop\supersta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893"/>
            <a:ext cx="1985963" cy="174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730738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95747"/>
          </a:xfrm>
        </p:spPr>
        <p:txBody>
          <a:bodyPr/>
          <a:lstStyle/>
          <a:p>
            <a:r>
              <a:rPr lang="en-US" sz="5000" dirty="0">
                <a:solidFill>
                  <a:srgbClr val="0070C0"/>
                </a:solidFill>
              </a:rPr>
              <a:t>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B050"/>
                </a:solidFill>
              </a:rPr>
              <a:t>Expected behavior: </a:t>
            </a:r>
            <a:r>
              <a:rPr lang="en-US" sz="2200" dirty="0">
                <a:solidFill>
                  <a:srgbClr val="00B050"/>
                </a:solidFill>
              </a:rPr>
              <a:t>Pack Points, Leader of the Pack Note, Participation in all class activities, Verbal Praise, Class rewards.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Poor Choices: 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		1</a:t>
            </a:r>
            <a:r>
              <a:rPr lang="en-US" sz="2200" baseline="30000" dirty="0">
                <a:solidFill>
                  <a:srgbClr val="FF0000"/>
                </a:solidFill>
              </a:rPr>
              <a:t>st</a:t>
            </a:r>
            <a:r>
              <a:rPr lang="en-US" sz="2200" dirty="0">
                <a:solidFill>
                  <a:srgbClr val="FF0000"/>
                </a:solidFill>
              </a:rPr>
              <a:t> Ticket - Warning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		2</a:t>
            </a:r>
            <a:r>
              <a:rPr lang="en-US" sz="2200" baseline="30000" dirty="0">
                <a:solidFill>
                  <a:srgbClr val="FF0000"/>
                </a:solidFill>
              </a:rPr>
              <a:t>nd</a:t>
            </a:r>
            <a:r>
              <a:rPr lang="en-US" sz="2200" dirty="0">
                <a:solidFill>
                  <a:srgbClr val="FF0000"/>
                </a:solidFill>
              </a:rPr>
              <a:t> Ticket - Work in Progress Note</a:t>
            </a:r>
          </a:p>
          <a:p>
            <a:pPr marL="0" lv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		3</a:t>
            </a:r>
            <a:r>
              <a:rPr lang="en-US" sz="2200" baseline="30000" dirty="0">
                <a:solidFill>
                  <a:srgbClr val="FF0000"/>
                </a:solidFill>
              </a:rPr>
              <a:t>rd</a:t>
            </a:r>
            <a:r>
              <a:rPr lang="en-US" sz="2200" dirty="0">
                <a:solidFill>
                  <a:srgbClr val="FF0000"/>
                </a:solidFill>
              </a:rPr>
              <a:t> Ticket -  </a:t>
            </a:r>
            <a:r>
              <a:rPr lang="en-US" sz="2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Telephone call or email home</a:t>
            </a:r>
          </a:p>
          <a:p>
            <a:pPr marL="0" lvl="0" indent="0">
              <a:buNone/>
            </a:pP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sz="2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4</a:t>
            </a:r>
            <a:r>
              <a:rPr lang="en-US" sz="2200" baseline="30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2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ticket – Office referral</a:t>
            </a:r>
          </a:p>
          <a:p>
            <a:pPr marL="0" lvl="0" indent="0" algn="ctr">
              <a:buNone/>
            </a:pPr>
            <a:r>
              <a:rPr lang="en-US" sz="2200" dirty="0">
                <a:solidFill>
                  <a:srgbClr val="FF0000"/>
                </a:solidFill>
              </a:rPr>
              <a:t>It is possible to receive an Office referral for a serious incident (physical fighting, bullying, bringing a weapon to school, etc.)</a:t>
            </a:r>
            <a:endParaRPr lang="en-US" sz="2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2946" name="Picture 2" descr="C:\Users\Torque\Desktop\thumbs u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52947"/>
            <a:ext cx="2209800" cy="3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Torque\Desktop\thumbs u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67713"/>
            <a:ext cx="2209800" cy="3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orque\Desktop\thumbs u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52947"/>
            <a:ext cx="2209800" cy="3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561504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4EF2-32A4-C8FE-D7D5-5328CC57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Classwork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Homework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FDEA3-0941-9684-559D-79FB9675B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Every</a:t>
            </a:r>
            <a:r>
              <a:rPr lang="en-US" dirty="0"/>
              <a:t> lesson is started in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Students are </a:t>
            </a:r>
            <a:r>
              <a:rPr lang="en-US" dirty="0">
                <a:solidFill>
                  <a:srgbClr val="00B050"/>
                </a:solidFill>
              </a:rPr>
              <a:t>given time in class </a:t>
            </a:r>
            <a:r>
              <a:rPr lang="en-US" dirty="0"/>
              <a:t>to start the lesson and get help if they don’t understand something.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students do not complete the lesson in class, it becomes </a:t>
            </a:r>
            <a:r>
              <a:rPr lang="en-US" dirty="0">
                <a:solidFill>
                  <a:srgbClr val="00B0F0"/>
                </a:solidFill>
              </a:rPr>
              <a:t>homework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 will </a:t>
            </a:r>
            <a:r>
              <a:rPr lang="en-US" dirty="0">
                <a:solidFill>
                  <a:srgbClr val="FF0000"/>
                </a:solidFill>
              </a:rPr>
              <a:t>call home </a:t>
            </a:r>
            <a:r>
              <a:rPr lang="en-US" dirty="0"/>
              <a:t>if a student misses </a:t>
            </a:r>
            <a:r>
              <a:rPr lang="en-US" dirty="0">
                <a:solidFill>
                  <a:srgbClr val="FF0000"/>
                </a:solidFill>
              </a:rPr>
              <a:t>more than 2 assignments a week!!!</a:t>
            </a:r>
          </a:p>
        </p:txBody>
      </p:sp>
      <p:pic>
        <p:nvPicPr>
          <p:cNvPr id="5" name="Picture 4" descr="A drawing of a book and a pencil&#10;&#10;Description automatically generated">
            <a:extLst>
              <a:ext uri="{FF2B5EF4-FFF2-40B4-BE49-F238E27FC236}">
                <a16:creationId xmlns:a16="http://schemas.microsoft.com/office/drawing/2014/main" id="{B5B0EC34-328E-DC81-A6A6-2A1F8F057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219076"/>
            <a:ext cx="1219199" cy="121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91430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en-US" sz="3500" b="1" dirty="0">
                <a:solidFill>
                  <a:srgbClr val="0070C0"/>
                </a:solidFill>
                <a:latin typeface="Comic Sans MS" pitchFamily="66" charset="0"/>
              </a:rPr>
              <a:t>Tests/Projects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81546"/>
            <a:ext cx="7772400" cy="503355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latin typeface="Comic Sans MS" pitchFamily="66" charset="0"/>
              </a:rPr>
              <a:t>All </a:t>
            </a:r>
            <a:r>
              <a:rPr lang="en-US" altLang="en-US" sz="3500" dirty="0">
                <a:solidFill>
                  <a:srgbClr val="00B050"/>
                </a:solidFill>
                <a:latin typeface="Comic Sans MS" pitchFamily="66" charset="0"/>
              </a:rPr>
              <a:t>concepts</a:t>
            </a:r>
            <a:r>
              <a:rPr lang="en-US" altLang="en-US" sz="3500" dirty="0">
                <a:latin typeface="Comic Sans MS" pitchFamily="66" charset="0"/>
              </a:rPr>
              <a:t> taught in class will be </a:t>
            </a:r>
            <a:r>
              <a:rPr lang="en-US" altLang="en-US" sz="3500" dirty="0">
                <a:solidFill>
                  <a:srgbClr val="00B050"/>
                </a:solidFill>
                <a:latin typeface="Comic Sans MS" pitchFamily="66" charset="0"/>
              </a:rPr>
              <a:t>tested</a:t>
            </a:r>
            <a:r>
              <a:rPr lang="en-US" altLang="en-US" sz="3500" dirty="0">
                <a:latin typeface="Comic Sans MS" pitchFamily="66" charset="0"/>
              </a:rPr>
              <a:t> or assigned as a </a:t>
            </a:r>
            <a:r>
              <a:rPr lang="en-US" altLang="en-US" sz="3500" dirty="0">
                <a:solidFill>
                  <a:srgbClr val="00B050"/>
                </a:solidFill>
                <a:latin typeface="Comic Sans MS" pitchFamily="66" charset="0"/>
              </a:rPr>
              <a:t>project</a:t>
            </a:r>
            <a:r>
              <a:rPr lang="en-US" altLang="en-US" sz="3500" dirty="0">
                <a:latin typeface="Comic Sans MS" pitchFamily="66" charset="0"/>
              </a:rPr>
              <a:t>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latin typeface="Comic Sans MS" pitchFamily="66" charset="0"/>
              </a:rPr>
              <a:t>Any </a:t>
            </a:r>
            <a:r>
              <a:rPr lang="en-US" altLang="en-US" sz="3500" dirty="0">
                <a:solidFill>
                  <a:srgbClr val="FF0000"/>
                </a:solidFill>
                <a:latin typeface="Comic Sans MS" pitchFamily="66" charset="0"/>
              </a:rPr>
              <a:t>missed tests </a:t>
            </a:r>
            <a:r>
              <a:rPr lang="en-US" altLang="en-US" sz="3500" dirty="0">
                <a:latin typeface="Comic Sans MS" pitchFamily="66" charset="0"/>
              </a:rPr>
              <a:t>will be given during class time or at recess as needed.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solidFill>
                  <a:srgbClr val="00B0F0"/>
                </a:solidFill>
                <a:latin typeface="Comic Sans MS" pitchFamily="66" charset="0"/>
              </a:rPr>
              <a:t>Concepts</a:t>
            </a:r>
            <a:r>
              <a:rPr lang="en-US" altLang="en-US" sz="3500" dirty="0">
                <a:latin typeface="Comic Sans MS" pitchFamily="66" charset="0"/>
              </a:rPr>
              <a:t> may be </a:t>
            </a:r>
            <a:r>
              <a:rPr lang="en-US" altLang="en-US" sz="3500" dirty="0">
                <a:solidFill>
                  <a:srgbClr val="00B0F0"/>
                </a:solidFill>
                <a:latin typeface="Comic Sans MS" pitchFamily="66" charset="0"/>
              </a:rPr>
              <a:t>retaught</a:t>
            </a:r>
            <a:r>
              <a:rPr lang="en-US" altLang="en-US" sz="3500" dirty="0">
                <a:latin typeface="Comic Sans MS" pitchFamily="66" charset="0"/>
              </a:rPr>
              <a:t> </a:t>
            </a:r>
            <a:r>
              <a:rPr lang="en-US" altLang="en-US" sz="3500" dirty="0">
                <a:solidFill>
                  <a:srgbClr val="00B0F0"/>
                </a:solidFill>
                <a:latin typeface="Comic Sans MS" pitchFamily="66" charset="0"/>
              </a:rPr>
              <a:t>and retested</a:t>
            </a:r>
            <a:r>
              <a:rPr lang="en-US" altLang="en-US" sz="3500" dirty="0">
                <a:latin typeface="Comic Sans MS" pitchFamily="66" charset="0"/>
              </a:rPr>
              <a:t> if needed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solidFill>
                  <a:srgbClr val="7030A0"/>
                </a:solidFill>
                <a:latin typeface="Comic Sans MS" pitchFamily="66" charset="0"/>
              </a:rPr>
              <a:t>Projects</a:t>
            </a:r>
            <a:r>
              <a:rPr lang="en-US" altLang="en-US" sz="3500" dirty="0">
                <a:latin typeface="Comic Sans MS" pitchFamily="66" charset="0"/>
              </a:rPr>
              <a:t> will be assigned on </a:t>
            </a:r>
            <a:r>
              <a:rPr lang="en-US" altLang="en-US" sz="3500" dirty="0">
                <a:solidFill>
                  <a:srgbClr val="7030A0"/>
                </a:solidFill>
                <a:latin typeface="Comic Sans MS" pitchFamily="66" charset="0"/>
              </a:rPr>
              <a:t>Google</a:t>
            </a:r>
            <a:r>
              <a:rPr lang="en-US" altLang="en-US" sz="3500" dirty="0">
                <a:latin typeface="Comic Sans MS" pitchFamily="66" charset="0"/>
              </a:rPr>
              <a:t> </a:t>
            </a:r>
            <a:r>
              <a:rPr lang="en-US" altLang="en-US" sz="3500" dirty="0">
                <a:solidFill>
                  <a:srgbClr val="7030A0"/>
                </a:solidFill>
                <a:latin typeface="Comic Sans MS" pitchFamily="66" charset="0"/>
              </a:rPr>
              <a:t>Classroom</a:t>
            </a:r>
            <a:r>
              <a:rPr lang="en-US" altLang="en-US" sz="3500" dirty="0">
                <a:latin typeface="Comic Sans MS" pitchFamily="66" charset="0"/>
              </a:rPr>
              <a:t> with what is expected and a due date.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en-US" altLang="en-US" sz="22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en-US" altLang="en-US" sz="2200" dirty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>
              <a:latin typeface="Comic Sans MS" pitchFamily="66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960"/>
            <a:ext cx="14281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Report Card 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1"/>
            <a:ext cx="7772400" cy="4343400"/>
          </a:xfrm>
        </p:spPr>
        <p:txBody>
          <a:bodyPr/>
          <a:lstStyle/>
          <a:p>
            <a:pPr marL="0" indent="0">
              <a:buNone/>
            </a:pPr>
            <a:endParaRPr lang="en-US" sz="33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1= Beginning: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Standard Not Met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2= Progressing: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Standard partially met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3= Achieving: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Standard consistently met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4= Extending: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In depth understanding of </a:t>
            </a:r>
          </a:p>
          <a:p>
            <a:pPr marL="0" indent="0">
              <a:buNone/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         the concept</a:t>
            </a:r>
          </a:p>
          <a:p>
            <a:pPr marL="0" indent="0" algn="ctr">
              <a:buNone/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buFont typeface="+mj-lt"/>
              <a:buAutoNum type="arabicPeriod"/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0898" name="Picture 2" descr="C:\Users\Torque\Desktop\boo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828799" cy="299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452965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1897</TotalTime>
  <Words>381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Aharoni</vt:lpstr>
      <vt:lpstr>Arial</vt:lpstr>
      <vt:lpstr>Comic Sans MS</vt:lpstr>
      <vt:lpstr>Times</vt:lpstr>
      <vt:lpstr>Blank Presentation</vt:lpstr>
      <vt:lpstr>Welcome to 4th Grade  Back to School Night at Walnut Elementary!</vt:lpstr>
      <vt:lpstr>Communication:</vt:lpstr>
      <vt:lpstr>AVID Elementary</vt:lpstr>
      <vt:lpstr>AVID Focus in 4th Grade</vt:lpstr>
      <vt:lpstr>Behavior Expectations</vt:lpstr>
      <vt:lpstr>Consequences</vt:lpstr>
      <vt:lpstr>Classwork  Homework</vt:lpstr>
      <vt:lpstr>Tests/Projects</vt:lpstr>
      <vt:lpstr>Report Card Grades</vt:lpstr>
      <vt:lpstr>Questions</vt:lpstr>
    </vt:vector>
  </TitlesOfParts>
  <Company>Arlington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5th Grade Back to School Night!</dc:title>
  <dc:creator>APS APS</dc:creator>
  <cp:lastModifiedBy>McKellip, Robert</cp:lastModifiedBy>
  <cp:revision>69</cp:revision>
  <cp:lastPrinted>2005-09-21T19:24:43Z</cp:lastPrinted>
  <dcterms:created xsi:type="dcterms:W3CDTF">2005-09-19T20:24:24Z</dcterms:created>
  <dcterms:modified xsi:type="dcterms:W3CDTF">2023-08-22T21:08:33Z</dcterms:modified>
</cp:coreProperties>
</file>